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1350" r:id="rId3"/>
    <p:sldId id="1326" r:id="rId4"/>
    <p:sldId id="1317" r:id="rId5"/>
    <p:sldId id="1318" r:id="rId6"/>
    <p:sldId id="1319" r:id="rId7"/>
    <p:sldId id="1320" r:id="rId8"/>
    <p:sldId id="1321" r:id="rId9"/>
    <p:sldId id="1322" r:id="rId10"/>
    <p:sldId id="1323" r:id="rId11"/>
    <p:sldId id="1324" r:id="rId12"/>
    <p:sldId id="1325" r:id="rId13"/>
    <p:sldId id="275" r:id="rId14"/>
    <p:sldId id="276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022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D0A505-ED1C-4272-B5D3-4F90C8D0E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(42)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F23AE-4309-457F-B895-D2D398DE3D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12/20/2020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D204E-1A50-435B-BE0C-271D2D7D0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86F69-C850-450F-A85B-3481414D3F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33F751-1F58-40AB-A551-EF575083221B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297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(42)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12/20/2020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6841-CD88-4790-943A-FEB8C255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2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7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9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8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9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6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0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3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1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5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3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5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5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1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8792E-7B4F-4D7E-96D5-57F2000CB369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009A-26E5-41FA-BFAD-54BCBAE04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909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December 20,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1886144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their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dead bodies (lie) in the street of the great city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spiritually is called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Sodom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Egypt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also their Lord was crucified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5ECC3-7C92-4F42-81D9-38416A20D4A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342570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628775"/>
            <a:ext cx="8877300" cy="4770537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“my two witnesses”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The church’s work </a:t>
            </a:r>
            <a:r>
              <a:rPr lang="en-US" b="1" dirty="0">
                <a:latin typeface="Arial Narrow" panose="020B0606020202030204" pitchFamily="34" charset="0"/>
              </a:rPr>
              <a:t>cannot be stopped </a:t>
            </a:r>
            <a:r>
              <a:rPr lang="en-US" dirty="0">
                <a:latin typeface="Arial Narrow" panose="020B0606020202030204" pitchFamily="34" charset="0"/>
              </a:rPr>
              <a:t>until the mission is complete.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The gospel extended to all the </a:t>
            </a:r>
            <a:r>
              <a:rPr lang="en-US" b="1" dirty="0">
                <a:latin typeface="Arial Narrow" panose="020B0606020202030204" pitchFamily="34" charset="0"/>
              </a:rPr>
              <a:t>known world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b="1" dirty="0">
                <a:latin typeface="Arial Narrow" panose="020B0606020202030204" pitchFamily="34" charset="0"/>
              </a:rPr>
              <a:t>(Colossians 1:6, 23)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Clear messages, </a:t>
            </a:r>
            <a:r>
              <a:rPr lang="en-US" b="1" dirty="0">
                <a:latin typeface="Arial Narrow" panose="020B0606020202030204" pitchFamily="34" charset="0"/>
              </a:rPr>
              <a:t>confirmed</a:t>
            </a:r>
            <a:r>
              <a:rPr lang="en-US" dirty="0">
                <a:latin typeface="Arial Narrow" panose="020B0606020202030204" pitchFamily="34" charset="0"/>
              </a:rPr>
              <a:t> with miracles, and the messages came from God!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Wait – did the “</a:t>
            </a:r>
            <a:r>
              <a:rPr lang="en-US" b="1" dirty="0">
                <a:latin typeface="Arial Narrow" panose="020B0606020202030204" pitchFamily="34" charset="0"/>
              </a:rPr>
              <a:t>beast</a:t>
            </a:r>
            <a:r>
              <a:rPr lang="en-US" dirty="0">
                <a:latin typeface="Arial Narrow" panose="020B0606020202030204" pitchFamily="34" charset="0"/>
              </a:rPr>
              <a:t>” win when he “killed them?” </a:t>
            </a:r>
            <a:r>
              <a:rPr lang="en-US" sz="4000" b="1" dirty="0">
                <a:latin typeface="Arial Narrow" panose="020B0606020202030204" pitchFamily="34" charset="0"/>
              </a:rPr>
              <a:t>NO!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6368" y="440671"/>
            <a:ext cx="855345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Work of the Two Witnesses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59292-9DF7-43E7-8AE8-A791E9B3FE5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378247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“my two witnesses</a:t>
            </a:r>
            <a:r>
              <a:rPr lang="en-US" dirty="0">
                <a:latin typeface="Arial Narrow" panose="020B0606020202030204" pitchFamily="34" charset="0"/>
              </a:rPr>
              <a:t>”</a:t>
            </a:r>
          </a:p>
          <a:p>
            <a:r>
              <a:rPr lang="en-US" dirty="0">
                <a:latin typeface="Arial Narrow" panose="020B0606020202030204" pitchFamily="34" charset="0"/>
              </a:rPr>
              <a:t>First reference to “</a:t>
            </a:r>
            <a:r>
              <a:rPr lang="en-US" b="1" dirty="0">
                <a:latin typeface="Arial Narrow" panose="020B0606020202030204" pitchFamily="34" charset="0"/>
              </a:rPr>
              <a:t>the beast</a:t>
            </a:r>
            <a:r>
              <a:rPr lang="en-US" dirty="0">
                <a:latin typeface="Arial Narrow" panose="020B0606020202030204" pitchFamily="34" charset="0"/>
              </a:rPr>
              <a:t>” (described in chapter 13, verse 2 as receiving great power and authority from Satan)</a:t>
            </a:r>
          </a:p>
          <a:p>
            <a:r>
              <a:rPr lang="en-US" dirty="0">
                <a:latin typeface="Arial Narrow" panose="020B0606020202030204" pitchFamily="34" charset="0"/>
              </a:rPr>
              <a:t>Beast </a:t>
            </a:r>
            <a:r>
              <a:rPr lang="en-US" i="1" dirty="0">
                <a:latin typeface="Arial Narrow" panose="020B0606020202030204" pitchFamily="34" charset="0"/>
              </a:rPr>
              <a:t>“</a:t>
            </a:r>
            <a:r>
              <a:rPr lang="en-US" b="1" i="1" dirty="0">
                <a:latin typeface="Arial Narrow" panose="020B0606020202030204" pitchFamily="34" charset="0"/>
              </a:rPr>
              <a:t>comes from the abyss</a:t>
            </a:r>
            <a:r>
              <a:rPr lang="en-US" i="1" dirty="0">
                <a:latin typeface="Arial Narrow" panose="020B0606020202030204" pitchFamily="34" charset="0"/>
              </a:rPr>
              <a:t>” </a:t>
            </a:r>
            <a:r>
              <a:rPr lang="en-US" dirty="0">
                <a:latin typeface="Arial Narrow" panose="020B0606020202030204" pitchFamily="34" charset="0"/>
              </a:rPr>
              <a:t>abode of hellish creatures; it did not come from God!</a:t>
            </a:r>
          </a:p>
          <a:p>
            <a:r>
              <a:rPr lang="en-US" dirty="0">
                <a:latin typeface="Arial Narrow" panose="020B0606020202030204" pitchFamily="34" charset="0"/>
              </a:rPr>
              <a:t>Attempts to “</a:t>
            </a:r>
            <a:r>
              <a:rPr lang="en-US" b="1" dirty="0">
                <a:latin typeface="Arial Narrow" panose="020B0606020202030204" pitchFamily="34" charset="0"/>
              </a:rPr>
              <a:t>crush</a:t>
            </a:r>
            <a:r>
              <a:rPr lang="en-US" dirty="0">
                <a:latin typeface="Arial Narrow" panose="020B0606020202030204" pitchFamily="34" charset="0"/>
              </a:rPr>
              <a:t>” gospel preaching!</a:t>
            </a:r>
          </a:p>
          <a:p>
            <a:r>
              <a:rPr lang="en-US" dirty="0">
                <a:latin typeface="Arial Narrow" panose="020B0606020202030204" pitchFamily="34" charset="0"/>
              </a:rPr>
              <a:t>He will “</a:t>
            </a:r>
            <a:r>
              <a:rPr lang="en-US" b="1" dirty="0">
                <a:latin typeface="Arial Narrow" panose="020B0606020202030204" pitchFamily="34" charset="0"/>
              </a:rPr>
              <a:t>Make war</a:t>
            </a:r>
            <a:r>
              <a:rPr lang="en-US" dirty="0">
                <a:latin typeface="Arial Narrow" panose="020B0606020202030204" pitchFamily="34" charset="0"/>
              </a:rPr>
              <a:t>” with the witnesses – the saints of this period.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70ED5-1586-4F4B-9D82-C7280AE6755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E34C7E-055F-4606-BC95-D7700AEC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68" y="440671"/>
            <a:ext cx="855345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Work of the Two Witnesses</a:t>
            </a:r>
          </a:p>
        </p:txBody>
      </p:sp>
    </p:spTree>
    <p:extLst>
      <p:ext uri="{BB962C8B-B14F-4D97-AF65-F5344CB8AC3E}">
        <p14:creationId xmlns:p14="http://schemas.microsoft.com/office/powerpoint/2010/main" val="173471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660"/>
            <a:ext cx="8229600" cy="510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Picture # 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“my two witnesses”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beast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overcomes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them; they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be silenced by Satan’s workers.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victorious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apparently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beast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kills them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dramatic scene, 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have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conquered the church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ascends out of the bottomless pit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to execute his plans to defeat them!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841" y="446757"/>
            <a:ext cx="8983745" cy="615553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The Apparent Defeat of the Two Witnesses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F8A9A-86BF-498A-B2A6-BF27295FFA7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80539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1" y="1439941"/>
            <a:ext cx="8983745" cy="505369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“my two witnesses”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Dead bodies lie in the street</a:t>
            </a:r>
            <a:r>
              <a:rPr lang="en-US" dirty="0">
                <a:latin typeface="Arial Narrow" panose="020B0606020202030204" pitchFamily="34" charset="0"/>
              </a:rPr>
              <a:t>,” a place of killing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Where is this place? Is it </a:t>
            </a:r>
            <a:r>
              <a:rPr lang="en-US" b="1" dirty="0">
                <a:latin typeface="Arial Narrow" panose="020B0606020202030204" pitchFamily="34" charset="0"/>
              </a:rPr>
              <a:t>Rome</a:t>
            </a:r>
            <a:r>
              <a:rPr lang="en-US" dirty="0">
                <a:latin typeface="Arial Narrow" panose="020B0606020202030204" pitchFamily="34" charset="0"/>
              </a:rPr>
              <a:t> or </a:t>
            </a:r>
            <a:r>
              <a:rPr lang="en-US" b="1" dirty="0">
                <a:latin typeface="Arial Narrow" panose="020B0606020202030204" pitchFamily="34" charset="0"/>
              </a:rPr>
              <a:t>Jerusalem?</a:t>
            </a:r>
          </a:p>
          <a:p>
            <a:r>
              <a:rPr lang="en-US" dirty="0">
                <a:latin typeface="Arial Narrow" panose="020B0606020202030204" pitchFamily="34" charset="0"/>
              </a:rPr>
              <a:t>A “</a:t>
            </a:r>
            <a:r>
              <a:rPr lang="en-US" b="1" dirty="0">
                <a:latin typeface="Arial Narrow" panose="020B0606020202030204" pitchFamily="34" charset="0"/>
              </a:rPr>
              <a:t>great city</a:t>
            </a:r>
            <a:r>
              <a:rPr lang="en-US" dirty="0">
                <a:latin typeface="Arial Narrow" panose="020B0606020202030204" pitchFamily="34" charset="0"/>
              </a:rPr>
              <a:t>” in her day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latin typeface="Arial Narrow" panose="020B0606020202030204" pitchFamily="34" charset="0"/>
              </a:rPr>
              <a:t>“</a:t>
            </a:r>
            <a:r>
              <a:rPr lang="en-US" b="1" i="1" dirty="0">
                <a:latin typeface="Arial Narrow" panose="020B0606020202030204" pitchFamily="34" charset="0"/>
              </a:rPr>
              <a:t>Sodom</a:t>
            </a:r>
            <a:r>
              <a:rPr lang="en-US" i="1" dirty="0">
                <a:latin typeface="Arial Narrow" panose="020B0606020202030204" pitchFamily="34" charset="0"/>
              </a:rPr>
              <a:t>” –  </a:t>
            </a:r>
            <a:r>
              <a:rPr lang="en-US" dirty="0">
                <a:latin typeface="Arial Narrow" panose="020B0606020202030204" pitchFamily="34" charset="0"/>
              </a:rPr>
              <a:t>corruption/wickedness (Genesis 13:13; 19:27-28; Isaiah 1:9)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latin typeface="Arial Narrow" panose="020B0606020202030204" pitchFamily="34" charset="0"/>
              </a:rPr>
              <a:t>“</a:t>
            </a:r>
            <a:r>
              <a:rPr lang="en-US" b="1" i="1" dirty="0">
                <a:latin typeface="Arial Narrow" panose="020B0606020202030204" pitchFamily="34" charset="0"/>
              </a:rPr>
              <a:t>Egypt</a:t>
            </a:r>
            <a:r>
              <a:rPr lang="en-US" i="1" dirty="0">
                <a:latin typeface="Arial Narrow" panose="020B0606020202030204" pitchFamily="34" charset="0"/>
              </a:rPr>
              <a:t>” – </a:t>
            </a:r>
            <a:r>
              <a:rPr lang="en-US" dirty="0">
                <a:latin typeface="Arial Narrow" panose="020B0606020202030204" pitchFamily="34" charset="0"/>
              </a:rPr>
              <a:t>oppression/bondage (book of Exodus)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latin typeface="Arial Narrow" panose="020B0606020202030204" pitchFamily="34" charset="0"/>
              </a:rPr>
              <a:t>“</a:t>
            </a:r>
            <a:r>
              <a:rPr lang="en-US" b="1" i="1" dirty="0">
                <a:latin typeface="Arial Narrow" panose="020B0606020202030204" pitchFamily="34" charset="0"/>
              </a:rPr>
              <a:t>Where also their Lord was crucified</a:t>
            </a:r>
            <a:r>
              <a:rPr lang="en-US" i="1" dirty="0">
                <a:latin typeface="Arial Narrow" panose="020B0606020202030204" pitchFamily="34" charset="0"/>
              </a:rPr>
              <a:t>” –  </a:t>
            </a:r>
            <a:r>
              <a:rPr lang="en-US" dirty="0">
                <a:latin typeface="Arial Narrow" panose="020B0606020202030204" pitchFamily="34" charset="0"/>
              </a:rPr>
              <a:t>Apostate religion; those who hated Jesus’ work and teachings rejected Him and His message! Place filled with </a:t>
            </a:r>
            <a:r>
              <a:rPr lang="en-US" b="1" dirty="0">
                <a:latin typeface="Arial Narrow" panose="020B0606020202030204" pitchFamily="34" charset="0"/>
              </a:rPr>
              <a:t>spiritual</a:t>
            </a:r>
            <a:r>
              <a:rPr lang="en-US" dirty="0">
                <a:latin typeface="Arial Narrow" panose="020B0606020202030204" pitchFamily="34" charset="0"/>
              </a:rPr>
              <a:t> corruption!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5C2BB7-E44E-40E3-977C-EF44EA47280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6AD1BD-FC84-4B54-B318-68BFA2B3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1" y="446757"/>
            <a:ext cx="8983745" cy="615553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The Apparent Defeat of the Two Witnesses</a:t>
            </a:r>
          </a:p>
        </p:txBody>
      </p:sp>
    </p:spTree>
    <p:extLst>
      <p:ext uri="{BB962C8B-B14F-4D97-AF65-F5344CB8AC3E}">
        <p14:creationId xmlns:p14="http://schemas.microsoft.com/office/powerpoint/2010/main" val="308360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919" y="1868304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3200" i="1" dirty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And from among the peoples and tribes and tongues and nations do (men) look upon their dead bodies three days and a half, and </a:t>
            </a:r>
            <a:r>
              <a:rPr lang="en-US" sz="32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suffer not their dead bodies to be laid in a tomb</a:t>
            </a:r>
            <a:r>
              <a:rPr lang="en-US" sz="3200" i="1" dirty="0">
                <a:latin typeface="Arial Narrow" panose="020B0606020202030204" pitchFamily="34" charset="0"/>
                <a:cs typeface="Arial" panose="020B0604020202020204" pitchFamily="34" charset="0"/>
              </a:rPr>
              <a:t>.”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89150-0424-427F-8360-9CCB74E5F72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206305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2492" y="1876717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3200" i="1" dirty="0">
                <a:latin typeface="Arial Narrow" panose="020B0606020202030204" pitchFamily="34" charset="0"/>
              </a:rPr>
              <a:t>“</a:t>
            </a:r>
            <a:r>
              <a:rPr lang="en-US" sz="3200" b="1" i="1" dirty="0">
                <a:latin typeface="Arial Narrow" panose="020B0606020202030204" pitchFamily="34" charset="0"/>
              </a:rPr>
              <a:t>And they that dwell on the earth rejoice over them, and make merry; and they shall send gifts one to another; because </a:t>
            </a:r>
            <a:r>
              <a:rPr lang="en-US" sz="3200" b="1" i="1" u="sng" dirty="0">
                <a:latin typeface="Arial Narrow" panose="020B0606020202030204" pitchFamily="34" charset="0"/>
              </a:rPr>
              <a:t>these two prophets tormented them that dwell on the earth</a:t>
            </a:r>
            <a:r>
              <a:rPr lang="en-US" sz="3200" i="1" dirty="0">
                <a:latin typeface="Arial Narrow" panose="020B0606020202030204" pitchFamily="34" charset="0"/>
              </a:rPr>
              <a:t>.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5BE3C-433E-40B4-BBAE-9BD18FEE599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272647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714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“my two witnesses”</a:t>
            </a:r>
          </a:p>
          <a:p>
            <a:r>
              <a:rPr lang="en-US" dirty="0">
                <a:latin typeface="Arial Narrow" panose="020B0606020202030204" pitchFamily="34" charset="0"/>
              </a:rPr>
              <a:t>The beast’s </a:t>
            </a:r>
            <a:r>
              <a:rPr lang="en-US" b="1" dirty="0">
                <a:latin typeface="Arial Narrow" panose="020B0606020202030204" pitchFamily="34" charset="0"/>
              </a:rPr>
              <a:t>apparent</a:t>
            </a:r>
            <a:r>
              <a:rPr lang="en-US" dirty="0">
                <a:latin typeface="Arial Narrow" panose="020B0606020202030204" pitchFamily="34" charset="0"/>
              </a:rPr>
              <a:t> victory.</a:t>
            </a:r>
          </a:p>
          <a:p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b="1" dirty="0">
                <a:latin typeface="Arial Narrow" panose="020B0606020202030204" pitchFamily="34" charset="0"/>
              </a:rPr>
              <a:t>contempt</a:t>
            </a:r>
            <a:r>
              <a:rPr lang="en-US" dirty="0">
                <a:latin typeface="Arial Narrow" panose="020B0606020202030204" pitchFamily="34" charset="0"/>
              </a:rPr>
              <a:t> the city’s people held for the </a:t>
            </a:r>
            <a:r>
              <a:rPr lang="en-US" b="1" dirty="0">
                <a:latin typeface="Arial Narrow" panose="020B0606020202030204" pitchFamily="34" charset="0"/>
              </a:rPr>
              <a:t>truth the martyrs proclaimed </a:t>
            </a:r>
            <a:r>
              <a:rPr lang="en-US" dirty="0">
                <a:latin typeface="Arial Narrow" panose="020B0606020202030204" pitchFamily="34" charset="0"/>
              </a:rPr>
              <a:t>was seen in how they treated their corpses!</a:t>
            </a:r>
          </a:p>
          <a:p>
            <a:r>
              <a:rPr lang="en-US" dirty="0">
                <a:latin typeface="Arial Narrow" panose="020B0606020202030204" pitchFamily="34" charset="0"/>
              </a:rPr>
              <a:t>Left them in the open to look at as testimony of the </a:t>
            </a:r>
            <a:r>
              <a:rPr lang="en-US" b="1" dirty="0">
                <a:latin typeface="Arial Narrow" panose="020B0606020202030204" pitchFamily="34" charset="0"/>
              </a:rPr>
              <a:t>defeat of their cause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Disquieting, but the victory is short-lived!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John 3:19-21 </a:t>
            </a:r>
            <a:r>
              <a:rPr lang="en-US" dirty="0">
                <a:latin typeface="Arial Narrow" panose="020B0606020202030204" pitchFamily="34" charset="0"/>
              </a:rPr>
              <a:t>the world has a party …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52827"/>
            <a:ext cx="8229600" cy="677108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Apparent Victory and Celebration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DDF7F3-9D69-4071-9EAE-F5D719FA020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269384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2492" y="2036309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3200" i="1" dirty="0">
                <a:latin typeface="Arial Narrow" panose="020B0606020202030204" pitchFamily="34" charset="0"/>
              </a:rPr>
              <a:t>“</a:t>
            </a:r>
            <a:r>
              <a:rPr lang="en-US" sz="3200" b="1" i="1" dirty="0">
                <a:latin typeface="Arial Narrow" panose="020B0606020202030204" pitchFamily="34" charset="0"/>
              </a:rPr>
              <a:t>And after the three days and a half the </a:t>
            </a:r>
            <a:r>
              <a:rPr lang="en-US" sz="3200" b="1" i="1" u="sng" dirty="0">
                <a:latin typeface="Arial Narrow" panose="020B0606020202030204" pitchFamily="34" charset="0"/>
              </a:rPr>
              <a:t>breath of life from God entered into them</a:t>
            </a:r>
            <a:r>
              <a:rPr lang="en-US" sz="3200" b="1" i="1" dirty="0">
                <a:latin typeface="Arial Narrow" panose="020B0606020202030204" pitchFamily="34" charset="0"/>
              </a:rPr>
              <a:t>, and they stood upon their feet; and great fear fell upon them that beheld them</a:t>
            </a:r>
            <a:r>
              <a:rPr lang="en-US" sz="3200" i="1" dirty="0">
                <a:latin typeface="Arial Narrow" panose="020B060602020203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9A802-0465-44D9-A2E5-BE299BE1D30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245092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1806" y="204603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3200" i="1" dirty="0">
                <a:latin typeface="Arial Narrow" panose="020B0606020202030204" pitchFamily="34" charset="0"/>
              </a:rPr>
              <a:t>“</a:t>
            </a:r>
            <a:r>
              <a:rPr lang="en-US" sz="3200" b="1" i="1" dirty="0">
                <a:latin typeface="Arial Narrow" panose="020B0606020202030204" pitchFamily="34" charset="0"/>
              </a:rPr>
              <a:t>And they heard a great voice from heaven saying unto them, </a:t>
            </a:r>
            <a:r>
              <a:rPr lang="en-US" sz="3200" b="1" i="1" u="sng" dirty="0">
                <a:latin typeface="Arial Narrow" panose="020B0606020202030204" pitchFamily="34" charset="0"/>
              </a:rPr>
              <a:t>Come up hither</a:t>
            </a:r>
            <a:r>
              <a:rPr lang="en-US" sz="3200" b="1" i="1" dirty="0">
                <a:latin typeface="Arial Narrow" panose="020B0606020202030204" pitchFamily="34" charset="0"/>
              </a:rPr>
              <a:t>. And they went up into heaven in the cloud; and </a:t>
            </a:r>
            <a:r>
              <a:rPr lang="en-US" sz="3200" b="1" i="1" u="sng" dirty="0">
                <a:latin typeface="Arial Narrow" panose="020B0606020202030204" pitchFamily="34" charset="0"/>
              </a:rPr>
              <a:t>their enemies beheld them</a:t>
            </a:r>
            <a:r>
              <a:rPr lang="en-US" sz="3200" i="1" dirty="0">
                <a:latin typeface="Arial Narrow" panose="020B060602020203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CA08D-82D1-4821-833A-E90C8A8CCE2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24512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514"/>
            <a:ext cx="8229600" cy="5213735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“my two witnesses”</a:t>
            </a:r>
          </a:p>
          <a:p>
            <a:r>
              <a:rPr lang="en-US" u="sng" dirty="0">
                <a:latin typeface="Arial Narrow" panose="020B0606020202030204" pitchFamily="34" charset="0"/>
              </a:rPr>
              <a:t>Who are the </a:t>
            </a:r>
            <a:r>
              <a:rPr lang="en-US" i="1" u="sng" dirty="0">
                <a:latin typeface="Arial Narrow" panose="020B0606020202030204" pitchFamily="34" charset="0"/>
              </a:rPr>
              <a:t>“</a:t>
            </a:r>
            <a:r>
              <a:rPr lang="en-US" b="1" i="1" u="sng" dirty="0">
                <a:latin typeface="Arial Narrow" panose="020B0606020202030204" pitchFamily="34" charset="0"/>
              </a:rPr>
              <a:t>two witnesses</a:t>
            </a:r>
            <a:r>
              <a:rPr lang="en-US" b="1" i="1" dirty="0">
                <a:latin typeface="Arial Narrow" panose="020B0606020202030204" pitchFamily="34" charset="0"/>
              </a:rPr>
              <a:t>?</a:t>
            </a:r>
            <a:r>
              <a:rPr lang="en-US" i="1" dirty="0">
                <a:latin typeface="Arial Narrow" panose="020B0606020202030204" pitchFamily="34" charset="0"/>
              </a:rPr>
              <a:t>”</a:t>
            </a:r>
          </a:p>
          <a:p>
            <a:r>
              <a:rPr lang="en-US" dirty="0">
                <a:latin typeface="Arial Narrow" panose="020B0606020202030204" pitchFamily="34" charset="0"/>
              </a:rPr>
              <a:t>They are “standing before the God of the earth.”</a:t>
            </a:r>
          </a:p>
          <a:p>
            <a:r>
              <a:rPr lang="en-US" dirty="0">
                <a:latin typeface="Arial Narrow" panose="020B0606020202030204" pitchFamily="34" charset="0"/>
              </a:rPr>
              <a:t>They are spokesmen for God. verse 5</a:t>
            </a:r>
          </a:p>
          <a:p>
            <a:r>
              <a:rPr lang="en-US" dirty="0">
                <a:latin typeface="Arial Narrow" panose="020B0606020202030204" pitchFamily="34" charset="0"/>
              </a:rPr>
              <a:t>They would prophecy. verses 3-6</a:t>
            </a:r>
          </a:p>
          <a:p>
            <a:r>
              <a:rPr lang="en-US" dirty="0">
                <a:latin typeface="Arial Narrow" panose="020B0606020202030204" pitchFamily="34" charset="0"/>
              </a:rPr>
              <a:t>They are enemies of </a:t>
            </a:r>
            <a:r>
              <a:rPr lang="en-US" i="1" dirty="0">
                <a:latin typeface="Arial Narrow" panose="020B0606020202030204" pitchFamily="34" charset="0"/>
              </a:rPr>
              <a:t>“the beast.” </a:t>
            </a:r>
            <a:r>
              <a:rPr lang="en-US" dirty="0">
                <a:latin typeface="Arial Narrow" panose="020B0606020202030204" pitchFamily="34" charset="0"/>
              </a:rPr>
              <a:t>verse 7</a:t>
            </a:r>
          </a:p>
          <a:p>
            <a:r>
              <a:rPr lang="en-US" dirty="0">
                <a:latin typeface="Arial Narrow" panose="020B0606020202030204" pitchFamily="34" charset="0"/>
              </a:rPr>
              <a:t>They would be killed. verses 7-10</a:t>
            </a:r>
          </a:p>
          <a:p>
            <a:r>
              <a:rPr lang="en-US" dirty="0">
                <a:latin typeface="Arial Narrow" panose="020B0606020202030204" pitchFamily="34" charset="0"/>
              </a:rPr>
              <a:t>They would be resurrected. verses 11-14;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cf. Ezekiel 37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6AF308-1884-474C-A4FC-9EFD1D1777E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52C3A8-5DE4-49CC-8BC7-D8649BCD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0098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Witnesses</a:t>
            </a:r>
          </a:p>
        </p:txBody>
      </p:sp>
    </p:spTree>
    <p:extLst>
      <p:ext uri="{BB962C8B-B14F-4D97-AF65-F5344CB8AC3E}">
        <p14:creationId xmlns:p14="http://schemas.microsoft.com/office/powerpoint/2010/main" val="252888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2492" y="2046744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2800" i="1" dirty="0">
                <a:latin typeface="Arial Narrow" panose="020B0606020202030204" pitchFamily="34" charset="0"/>
              </a:rPr>
              <a:t>“</a:t>
            </a:r>
            <a:r>
              <a:rPr lang="en-US" sz="2800" b="1" i="1" dirty="0">
                <a:latin typeface="Arial Narrow" panose="020B0606020202030204" pitchFamily="34" charset="0"/>
              </a:rPr>
              <a:t>And in that hour there was a great earthquake, and the tenth part of the city fell; and </a:t>
            </a:r>
            <a:r>
              <a:rPr lang="en-US" sz="2800" b="1" i="1" u="sng" dirty="0">
                <a:latin typeface="Arial Narrow" panose="020B0606020202030204" pitchFamily="34" charset="0"/>
              </a:rPr>
              <a:t>there were killed in the earthquake seven thousand persons</a:t>
            </a:r>
            <a:r>
              <a:rPr lang="en-US" sz="2800" b="1" i="1" dirty="0">
                <a:latin typeface="Arial Narrow" panose="020B0606020202030204" pitchFamily="34" charset="0"/>
              </a:rPr>
              <a:t>: and the rest were affrighted, and gave glory to the God of heaven</a:t>
            </a:r>
            <a:r>
              <a:rPr lang="en-US" sz="2800" i="1" dirty="0">
                <a:latin typeface="Arial Narrow" panose="020B060602020203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1D96CF-25A5-451A-AE61-6FAC3553B93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405708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178"/>
            <a:ext cx="8229600" cy="1200329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Vindication – Resurrection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of the Gospel!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897"/>
            <a:ext cx="8229600" cy="5105400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It only “</a:t>
            </a:r>
            <a:r>
              <a:rPr lang="en-US" b="1" dirty="0">
                <a:latin typeface="Arial Narrow" panose="020B0606020202030204" pitchFamily="34" charset="0"/>
              </a:rPr>
              <a:t>appeared</a:t>
            </a:r>
            <a:r>
              <a:rPr lang="en-US" dirty="0">
                <a:latin typeface="Arial Narrow" panose="020B0606020202030204" pitchFamily="34" charset="0"/>
              </a:rPr>
              <a:t>” as if the beast had won!</a:t>
            </a:r>
          </a:p>
          <a:p>
            <a:r>
              <a:rPr lang="en-US" dirty="0">
                <a:latin typeface="Arial Narrow" panose="020B0606020202030204" pitchFamily="34" charset="0"/>
              </a:rPr>
              <a:t>Enemies can trample for a while, but in the end the </a:t>
            </a:r>
            <a:r>
              <a:rPr lang="en-US" b="1" dirty="0">
                <a:latin typeface="Arial Narrow" panose="020B0606020202030204" pitchFamily="34" charset="0"/>
              </a:rPr>
              <a:t>truth wins </a:t>
            </a:r>
            <a:r>
              <a:rPr lang="en-US" dirty="0">
                <a:latin typeface="Arial Narrow" panose="020B0606020202030204" pitchFamily="34" charset="0"/>
              </a:rPr>
              <a:t>out!</a:t>
            </a:r>
          </a:p>
          <a:p>
            <a:r>
              <a:rPr lang="en-US" dirty="0">
                <a:latin typeface="Arial Narrow" panose="020B0606020202030204" pitchFamily="34" charset="0"/>
              </a:rPr>
              <a:t>God gave them </a:t>
            </a:r>
            <a:r>
              <a:rPr lang="en-US" b="1" dirty="0">
                <a:latin typeface="Arial Narrow" panose="020B0606020202030204" pitchFamily="34" charset="0"/>
              </a:rPr>
              <a:t>life</a:t>
            </a:r>
            <a:r>
              <a:rPr lang="en-US" dirty="0">
                <a:latin typeface="Arial Narrow" panose="020B0606020202030204" pitchFamily="34" charset="0"/>
              </a:rPr>
              <a:t> – raised them from the dead </a:t>
            </a:r>
            <a:r>
              <a:rPr lang="en-US" i="1" dirty="0">
                <a:latin typeface="Arial Narrow" panose="020B0606020202030204" pitchFamily="34" charset="0"/>
              </a:rPr>
              <a:t>(figuratively).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Great fear </a:t>
            </a:r>
            <a:r>
              <a:rPr lang="en-US" dirty="0">
                <a:latin typeface="Arial Narrow" panose="020B0606020202030204" pitchFamily="34" charset="0"/>
              </a:rPr>
              <a:t>fell on those who sought to conquer God’s word.</a:t>
            </a:r>
          </a:p>
          <a:p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b="1" dirty="0">
                <a:latin typeface="Arial Narrow" panose="020B0606020202030204" pitchFamily="34" charset="0"/>
              </a:rPr>
              <a:t>church</a:t>
            </a:r>
            <a:r>
              <a:rPr lang="en-US" dirty="0">
                <a:latin typeface="Arial Narrow" panose="020B0606020202030204" pitchFamily="34" charset="0"/>
              </a:rPr>
              <a:t> is not dead; she is still alive.</a:t>
            </a:r>
          </a:p>
          <a:p>
            <a:r>
              <a:rPr lang="en-US" dirty="0">
                <a:latin typeface="Arial Narrow" panose="020B0606020202030204" pitchFamily="34" charset="0"/>
              </a:rPr>
              <a:t>The</a:t>
            </a:r>
            <a:r>
              <a:rPr lang="en-US" b="1" dirty="0">
                <a:latin typeface="Arial Narrow" panose="020B0606020202030204" pitchFamily="34" charset="0"/>
              </a:rPr>
              <a:t> gospel message </a:t>
            </a:r>
            <a:r>
              <a:rPr lang="en-US" dirty="0">
                <a:latin typeface="Arial Narrow" panose="020B0606020202030204" pitchFamily="34" charset="0"/>
              </a:rPr>
              <a:t>is still being preached!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D0F943-FDA3-4011-9678-515A81C1EBB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43333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043"/>
            <a:ext cx="8229600" cy="5105400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Partial judgment on God’s enemies</a:t>
            </a:r>
          </a:p>
          <a:p>
            <a:r>
              <a:rPr lang="en-US" dirty="0">
                <a:latin typeface="Arial Narrow" panose="020B0606020202030204" pitchFamily="34" charset="0"/>
              </a:rPr>
              <a:t>Another piece of “</a:t>
            </a:r>
            <a:r>
              <a:rPr lang="en-US" b="1" dirty="0">
                <a:latin typeface="Arial Narrow" panose="020B0606020202030204" pitchFamily="34" charset="0"/>
              </a:rPr>
              <a:t>cement</a:t>
            </a:r>
            <a:r>
              <a:rPr lang="en-US" dirty="0">
                <a:latin typeface="Arial Narrow" panose="020B0606020202030204" pitchFamily="34" charset="0"/>
              </a:rPr>
              <a:t>” falls out of the Roman wall …</a:t>
            </a:r>
          </a:p>
          <a:p>
            <a:r>
              <a:rPr lang="en-US" dirty="0">
                <a:latin typeface="Arial Narrow" panose="020B0606020202030204" pitchFamily="34" charset="0"/>
              </a:rPr>
              <a:t>The humiliation had been public – now the </a:t>
            </a:r>
            <a:r>
              <a:rPr lang="en-US" b="1" dirty="0">
                <a:latin typeface="Arial Narrow" panose="020B0606020202030204" pitchFamily="34" charset="0"/>
              </a:rPr>
              <a:t>exaltation</a:t>
            </a:r>
            <a:r>
              <a:rPr lang="en-US" dirty="0">
                <a:latin typeface="Arial Narrow" panose="020B0606020202030204" pitchFamily="34" charset="0"/>
              </a:rPr>
              <a:t> is also visible!</a:t>
            </a:r>
          </a:p>
          <a:p>
            <a:r>
              <a:rPr lang="en-US" dirty="0">
                <a:latin typeface="Arial Narrow" panose="020B0606020202030204" pitchFamily="34" charset="0"/>
              </a:rPr>
              <a:t>Great </a:t>
            </a:r>
            <a:r>
              <a:rPr lang="en-US" b="1" dirty="0">
                <a:latin typeface="Arial Narrow" panose="020B0606020202030204" pitchFamily="34" charset="0"/>
              </a:rPr>
              <a:t>earthquake</a:t>
            </a:r>
            <a:r>
              <a:rPr lang="en-US" dirty="0">
                <a:latin typeface="Arial Narrow" panose="020B0606020202030204" pitchFamily="34" charset="0"/>
              </a:rPr>
              <a:t> – a</a:t>
            </a:r>
            <a:r>
              <a:rPr lang="en-US" b="1" dirty="0">
                <a:latin typeface="Arial Narrow" panose="020B0606020202030204" pitchFamily="34" charset="0"/>
              </a:rPr>
              <a:t> tenth </a:t>
            </a:r>
            <a:r>
              <a:rPr lang="en-US" dirty="0">
                <a:latin typeface="Arial Narrow" panose="020B0606020202030204" pitchFamily="34" charset="0"/>
              </a:rPr>
              <a:t>of the city fell; destruction is not yet complete! </a:t>
            </a:r>
            <a:r>
              <a:rPr lang="en-US" b="1" dirty="0">
                <a:latin typeface="Arial Narrow" panose="020B0606020202030204" pitchFamily="34" charset="0"/>
              </a:rPr>
              <a:t>7,000 died.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Upheavals</a:t>
            </a:r>
            <a:r>
              <a:rPr lang="en-US" dirty="0">
                <a:latin typeface="Arial Narrow" panose="020B0606020202030204" pitchFamily="34" charset="0"/>
              </a:rPr>
              <a:t> of civil governments wrought by political powers? </a:t>
            </a:r>
            <a:r>
              <a:rPr lang="en-US" b="1" dirty="0">
                <a:latin typeface="Arial Narrow" panose="020B0606020202030204" pitchFamily="34" charset="0"/>
              </a:rPr>
              <a:t>(Isaiah 24:19-20)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480DC8-6007-44A2-9A2C-15F73211835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7C8537-31FA-4D75-938C-D1556910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7178"/>
            <a:ext cx="8229600" cy="1200329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Vindication – Resurrection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of the Gospel!</a:t>
            </a:r>
          </a:p>
        </p:txBody>
      </p:sp>
    </p:spTree>
    <p:extLst>
      <p:ext uri="{BB962C8B-B14F-4D97-AF65-F5344CB8AC3E}">
        <p14:creationId xmlns:p14="http://schemas.microsoft.com/office/powerpoint/2010/main" val="391651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043"/>
            <a:ext cx="8229600" cy="4659737"/>
          </a:xfrm>
          <a:solidFill>
            <a:schemeClr val="bg1"/>
          </a:solidFill>
          <a:ln>
            <a:solidFill>
              <a:srgbClr val="000000">
                <a:alpha val="80000"/>
              </a:srgb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During terrifying circumstances and/or imminent danger, men are </a:t>
            </a:r>
            <a:r>
              <a:rPr lang="en-US" b="1" dirty="0">
                <a:latin typeface="Arial Narrow" panose="020B0606020202030204" pitchFamily="34" charset="0"/>
              </a:rPr>
              <a:t>prone</a:t>
            </a:r>
            <a:r>
              <a:rPr lang="en-US" dirty="0">
                <a:latin typeface="Arial Narrow" panose="020B0606020202030204" pitchFamily="34" charset="0"/>
              </a:rPr>
              <a:t> to turn to God …</a:t>
            </a:r>
          </a:p>
          <a:p>
            <a:r>
              <a:rPr lang="en-US" dirty="0">
                <a:latin typeface="Arial Narrow" panose="020B0606020202030204" pitchFamily="34" charset="0"/>
              </a:rPr>
              <a:t>They were so entrenched in paganism that their fear was </a:t>
            </a:r>
            <a:r>
              <a:rPr lang="en-US" b="1" dirty="0">
                <a:latin typeface="Arial Narrow" panose="020B0606020202030204" pitchFamily="34" charset="0"/>
              </a:rPr>
              <a:t>only superficial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n-US" i="1" dirty="0">
                <a:latin typeface="Arial Narrow" panose="020B0606020202030204" pitchFamily="34" charset="0"/>
              </a:rPr>
              <a:t>God’s word preached – persecution</a:t>
            </a:r>
          </a:p>
          <a:p>
            <a:pPr lvl="1"/>
            <a:r>
              <a:rPr lang="en-US" i="1" dirty="0">
                <a:latin typeface="Arial Narrow" panose="020B0606020202030204" pitchFamily="34" charset="0"/>
              </a:rPr>
              <a:t>God’s cause vindicated by divine retribution</a:t>
            </a:r>
          </a:p>
          <a:p>
            <a:pPr lvl="1"/>
            <a:r>
              <a:rPr lang="en-US" i="1" dirty="0">
                <a:latin typeface="Arial Narrow" panose="020B0606020202030204" pitchFamily="34" charset="0"/>
              </a:rPr>
              <a:t>Men cannot defeat God’s plans</a:t>
            </a:r>
          </a:p>
          <a:p>
            <a:pPr lvl="1"/>
            <a:r>
              <a:rPr lang="en-US" i="1" dirty="0">
                <a:latin typeface="Arial Narrow" panose="020B0606020202030204" pitchFamily="34" charset="0"/>
              </a:rPr>
              <a:t>Whatever trouble awaits, God will always have the last say!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38F55-6816-45C0-9C61-B40ED9CBD7B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621A2A-44D0-43DE-A44C-A2DAA2CF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7178"/>
            <a:ext cx="8229600" cy="1200329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Vindication – Resurrection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of the Gospel!</a:t>
            </a:r>
          </a:p>
        </p:txBody>
      </p:sp>
    </p:spTree>
    <p:extLst>
      <p:ext uri="{BB962C8B-B14F-4D97-AF65-F5344CB8AC3E}">
        <p14:creationId xmlns:p14="http://schemas.microsoft.com/office/powerpoint/2010/main" val="3189860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2492" y="2220798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The second Woe is past: behold, the third Woe cometh quickly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F7327-558E-4565-B4C1-26E1A9E4BD1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34878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616"/>
            <a:ext cx="8229600" cy="1446550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Interlude – Second Woe Past;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Third Coming Quickly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24"/>
            <a:ext cx="8229600" cy="2862322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“cry of the eagle”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(8:13)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fifth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sixth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trumpets signaled the first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 woes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the time for the sound of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seventh trumpet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approaching quickly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56D9E-B51B-4C1F-BB6E-8D7AC78D0B1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313335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269" y="1600200"/>
            <a:ext cx="8022981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3303" y="2218194"/>
            <a:ext cx="61626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2800" i="1" dirty="0">
                <a:latin typeface="Arial Narrow" panose="020B0606020202030204" pitchFamily="34" charset="0"/>
              </a:rPr>
              <a:t>“</a:t>
            </a:r>
            <a:r>
              <a:rPr lang="en-US" sz="2800" b="1" i="1" dirty="0">
                <a:latin typeface="Arial Narrow" panose="020B0606020202030204" pitchFamily="34" charset="0"/>
              </a:rPr>
              <a:t>And the </a:t>
            </a:r>
            <a:r>
              <a:rPr lang="en-US" sz="2800" b="1" i="1" u="sng" dirty="0">
                <a:latin typeface="Arial Narrow" panose="020B0606020202030204" pitchFamily="34" charset="0"/>
              </a:rPr>
              <a:t>seventh angel sounded</a:t>
            </a:r>
            <a:r>
              <a:rPr lang="en-US" sz="2800" b="1" i="1" dirty="0">
                <a:latin typeface="Arial Narrow" panose="020B0606020202030204" pitchFamily="34" charset="0"/>
              </a:rPr>
              <a:t>; and there followed great voices in heaven, and they said, </a:t>
            </a:r>
            <a:r>
              <a:rPr lang="en-US" sz="3600" b="1" i="1" dirty="0">
                <a:latin typeface="Arial Narrow" panose="020B0606020202030204" pitchFamily="34" charset="0"/>
              </a:rPr>
              <a:t>The kingdom of the world is become (the kingdom) of our Lord, and of his Christ: and he shall reign for ever and ever</a:t>
            </a:r>
            <a:r>
              <a:rPr lang="en-US" sz="2800" i="1" dirty="0">
                <a:latin typeface="Arial Narrow" panose="020B0606020202030204" pitchFamily="34" charset="0"/>
              </a:rPr>
              <a:t>.”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269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C2A7F-A980-4288-9AF3-49E1B7106A1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4110252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801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 Narrow" panose="020B0606020202030204" pitchFamily="34" charset="0"/>
                <a:cs typeface="Arial" panose="020B0604020202020204" pitchFamily="34" charset="0"/>
              </a:rPr>
              <a:t>Seventh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Trumpet – Third Woe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458795"/>
            <a:ext cx="8889475" cy="5139869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The seventh trumpet </a:t>
            </a:r>
            <a:r>
              <a:rPr lang="en-US" dirty="0">
                <a:latin typeface="Arial Narrow" panose="020B0606020202030204" pitchFamily="34" charset="0"/>
              </a:rPr>
              <a:t>sounded, and there were </a:t>
            </a:r>
            <a:r>
              <a:rPr lang="en-US" i="1" dirty="0">
                <a:latin typeface="Arial Narrow" panose="020B0606020202030204" pitchFamily="34" charset="0"/>
              </a:rPr>
              <a:t>“Loud voices in heaven!”</a:t>
            </a:r>
          </a:p>
          <a:p>
            <a:pPr>
              <a:spcBef>
                <a:spcPts val="0"/>
              </a:spcBef>
            </a:pPr>
            <a:r>
              <a:rPr lang="en-US" i="1" dirty="0">
                <a:latin typeface="Arial Narrow" panose="020B0606020202030204" pitchFamily="34" charset="0"/>
              </a:rPr>
              <a:t>“The kingdoms of this world have become the kingdoms of our Lord.”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This section </a:t>
            </a:r>
            <a:r>
              <a:rPr lang="en-US" b="1" dirty="0">
                <a:latin typeface="Arial Narrow" panose="020B0606020202030204" pitchFamily="34" charset="0"/>
              </a:rPr>
              <a:t>anticipates</a:t>
            </a:r>
            <a:r>
              <a:rPr lang="en-US" dirty="0">
                <a:latin typeface="Arial Narrow" panose="020B0606020202030204" pitchFamily="34" charset="0"/>
              </a:rPr>
              <a:t> the fall of Rome – fourth kingdom in Daniel’s prophesy (Daniel 2:37-45; 7:14, 27).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Arial Narrow" panose="020B0606020202030204" pitchFamily="34" charset="0"/>
              </a:rPr>
              <a:t>The kingdom of God cannot be destroyed! </a:t>
            </a:r>
            <a:br>
              <a:rPr lang="en-US" sz="3600" b="1" dirty="0">
                <a:latin typeface="Arial Narrow" panose="020B0606020202030204" pitchFamily="34" charset="0"/>
              </a:rPr>
            </a:br>
            <a:r>
              <a:rPr lang="en-US" sz="3600" b="1" dirty="0">
                <a:latin typeface="Arial Narrow" panose="020B0606020202030204" pitchFamily="34" charset="0"/>
              </a:rPr>
              <a:t>cf. Hebrews 12:28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God’s kingdom has </a:t>
            </a:r>
            <a:r>
              <a:rPr lang="en-US" b="1" dirty="0">
                <a:latin typeface="Arial Narrow" panose="020B0606020202030204" pitchFamily="34" charset="0"/>
              </a:rPr>
              <a:t>won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He will reign </a:t>
            </a:r>
            <a:r>
              <a:rPr lang="en-US" b="1" dirty="0">
                <a:latin typeface="Arial Narrow" panose="020B0606020202030204" pitchFamily="34" charset="0"/>
              </a:rPr>
              <a:t>forever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0303E-0398-4B4F-94BB-A939082D157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288215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345671"/>
            <a:ext cx="8927183" cy="5386090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“my two witnesses”</a:t>
            </a:r>
          </a:p>
          <a:p>
            <a:r>
              <a:rPr lang="en-US" u="sng" dirty="0">
                <a:latin typeface="Arial Narrow" panose="020B0606020202030204" pitchFamily="34" charset="0"/>
              </a:rPr>
              <a:t>Who are the </a:t>
            </a:r>
            <a:r>
              <a:rPr lang="en-US" i="1" u="sng" dirty="0">
                <a:latin typeface="Arial Narrow" panose="020B0606020202030204" pitchFamily="34" charset="0"/>
              </a:rPr>
              <a:t>“</a:t>
            </a:r>
            <a:r>
              <a:rPr lang="en-US" b="1" i="1" u="sng" dirty="0">
                <a:latin typeface="Arial Narrow" panose="020B0606020202030204" pitchFamily="34" charset="0"/>
              </a:rPr>
              <a:t>two witnesses</a:t>
            </a:r>
            <a:r>
              <a:rPr lang="en-US" b="1" i="1" dirty="0">
                <a:latin typeface="Arial Narrow" panose="020B0606020202030204" pitchFamily="34" charset="0"/>
              </a:rPr>
              <a:t>?</a:t>
            </a:r>
            <a:r>
              <a:rPr lang="en-US" i="1" dirty="0">
                <a:latin typeface="Arial Narrow" panose="020B0606020202030204" pitchFamily="34" charset="0"/>
              </a:rPr>
              <a:t>”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Some suggest two specific people (i.e. Moses and Elijah).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Others suggest the Old and New Testaments.</a:t>
            </a:r>
          </a:p>
          <a:p>
            <a:r>
              <a:rPr lang="en-US" dirty="0">
                <a:latin typeface="Arial Narrow" panose="020B0606020202030204" pitchFamily="34" charset="0"/>
              </a:rPr>
              <a:t>Two witnesses necessary to </a:t>
            </a:r>
            <a:r>
              <a:rPr lang="en-US" b="1" dirty="0">
                <a:latin typeface="Arial Narrow" panose="020B0606020202030204" pitchFamily="34" charset="0"/>
              </a:rPr>
              <a:t>establish credibility. </a:t>
            </a:r>
            <a:r>
              <a:rPr lang="en-US" dirty="0">
                <a:latin typeface="Arial Narrow" panose="020B0606020202030204" pitchFamily="34" charset="0"/>
              </a:rPr>
              <a:t>(Deuteronomy 17:6; 19:15; 1 Timothy 5:19)</a:t>
            </a:r>
          </a:p>
          <a:p>
            <a:r>
              <a:rPr lang="en-US" dirty="0">
                <a:latin typeface="Arial Narrow" panose="020B0606020202030204" pitchFamily="34" charset="0"/>
              </a:rPr>
              <a:t>Contextually, the </a:t>
            </a:r>
            <a:r>
              <a:rPr lang="en-US" i="1" dirty="0">
                <a:latin typeface="Arial Narrow" panose="020B0606020202030204" pitchFamily="34" charset="0"/>
              </a:rPr>
              <a:t>“two witnesses” </a:t>
            </a:r>
            <a:r>
              <a:rPr lang="en-US" dirty="0">
                <a:latin typeface="Arial Narrow" panose="020B0606020202030204" pitchFamily="34" charset="0"/>
              </a:rPr>
              <a:t>refer to the church, God’s people who would carry forth the gospel in the midst of persecution.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God calls them </a:t>
            </a:r>
            <a:r>
              <a:rPr lang="en-US" i="1" dirty="0">
                <a:latin typeface="Arial Narrow" panose="020B0606020202030204" pitchFamily="34" charset="0"/>
              </a:rPr>
              <a:t>“my two witnesses” (verse 3).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6AF308-1884-474C-A4FC-9EFD1D1777E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F7013B-A5CA-4017-BB9D-9AB5A438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0098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Witnesses</a:t>
            </a:r>
          </a:p>
        </p:txBody>
      </p:sp>
    </p:spTree>
    <p:extLst>
      <p:ext uri="{BB962C8B-B14F-4D97-AF65-F5344CB8AC3E}">
        <p14:creationId xmlns:p14="http://schemas.microsoft.com/office/powerpoint/2010/main" val="283451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1600200"/>
            <a:ext cx="8936610" cy="499829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“my two witnesses”</a:t>
            </a:r>
          </a:p>
          <a:p>
            <a:r>
              <a:rPr lang="en-US" u="sng" dirty="0">
                <a:latin typeface="Arial Narrow" panose="020B0606020202030204" pitchFamily="34" charset="0"/>
              </a:rPr>
              <a:t>Who are the </a:t>
            </a:r>
            <a:r>
              <a:rPr lang="en-US" i="1" u="sng" dirty="0">
                <a:latin typeface="Arial Narrow" panose="020B0606020202030204" pitchFamily="34" charset="0"/>
              </a:rPr>
              <a:t>“</a:t>
            </a:r>
            <a:r>
              <a:rPr lang="en-US" b="1" i="1" u="sng" dirty="0">
                <a:latin typeface="Arial Narrow" panose="020B0606020202030204" pitchFamily="34" charset="0"/>
              </a:rPr>
              <a:t>two witnesses</a:t>
            </a:r>
            <a:r>
              <a:rPr lang="en-US" b="1" i="1" dirty="0">
                <a:latin typeface="Arial Narrow" panose="020B0606020202030204" pitchFamily="34" charset="0"/>
              </a:rPr>
              <a:t>?</a:t>
            </a:r>
            <a:r>
              <a:rPr lang="en-US" i="1" dirty="0">
                <a:latin typeface="Arial Narrow" panose="020B0606020202030204" pitchFamily="34" charset="0"/>
              </a:rPr>
              <a:t>”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Lampstands </a:t>
            </a:r>
            <a:r>
              <a:rPr lang="en-US" b="1" dirty="0">
                <a:latin typeface="Arial Narrow" panose="020B0606020202030204" pitchFamily="34" charset="0"/>
              </a:rPr>
              <a:t>give light,</a:t>
            </a:r>
            <a:r>
              <a:rPr lang="en-US" dirty="0">
                <a:latin typeface="Arial Narrow" panose="020B0606020202030204" pitchFamily="34" charset="0"/>
              </a:rPr>
              <a:t> and the olive trees provide </a:t>
            </a:r>
            <a:r>
              <a:rPr lang="en-US" b="1" dirty="0">
                <a:latin typeface="Arial Narrow" panose="020B0606020202030204" pitchFamily="34" charset="0"/>
              </a:rPr>
              <a:t>oil for the lamps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Candlesticks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have represented the churches. (1:12; Chapters 2-3)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Olive trees (Zechariah 4:3-6)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 Lord will </a:t>
            </a:r>
            <a:r>
              <a:rPr lang="en-US" b="1" dirty="0">
                <a:latin typeface="Arial Narrow" panose="020B0606020202030204" pitchFamily="34" charset="0"/>
              </a:rPr>
              <a:t>support their efforts </a:t>
            </a:r>
            <a:r>
              <a:rPr lang="en-US" dirty="0">
                <a:latin typeface="Arial Narrow" panose="020B0606020202030204" pitchFamily="34" charset="0"/>
              </a:rPr>
              <a:t>and success in the mission! </a:t>
            </a:r>
            <a:r>
              <a:rPr lang="en-US" b="1" dirty="0">
                <a:latin typeface="Arial Narrow" panose="020B0606020202030204" pitchFamily="34" charset="0"/>
              </a:rPr>
              <a:t>(Philippians 2:15)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6AF308-1884-474C-A4FC-9EFD1D1777E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2AE9B4-B0F4-4479-89B7-F3BF8F5D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0098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Two Witnesses</a:t>
            </a:r>
          </a:p>
        </p:txBody>
      </p:sp>
    </p:spTree>
    <p:extLst>
      <p:ext uri="{BB962C8B-B14F-4D97-AF65-F5344CB8AC3E}">
        <p14:creationId xmlns:p14="http://schemas.microsoft.com/office/powerpoint/2010/main" val="66703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1876719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if any man desireth to hurt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fire proceedeth out of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mouth and devoureth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enemies; and if any man shall desire to hurt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 this manner must he be killed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8BD85-E907-4AD6-8E4A-FE690891AFE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177771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8619" y="186530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These have the power to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shut the heaven, that it rain not during the days of their prophecy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and they have power over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waters to turn them into blood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and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smite the earth with every plague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as often as they shall desire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06660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2B826-329B-40DA-80BB-4896B3762BE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404448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600200"/>
            <a:ext cx="8372475" cy="4425827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“my two witnesses”</a:t>
            </a:r>
          </a:p>
          <a:p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Fire</a:t>
            </a:r>
            <a:r>
              <a:rPr lang="en-US" dirty="0">
                <a:latin typeface="Arial Narrow" panose="020B0606020202030204" pitchFamily="34" charset="0"/>
              </a:rPr>
              <a:t>” represents the gospel message they preach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(Romans 1:16,17). Words would put the enemies to flight. (cf. Jeremiah 5:14; 23:29)</a:t>
            </a:r>
          </a:p>
          <a:p>
            <a:r>
              <a:rPr lang="en-US" dirty="0">
                <a:latin typeface="Arial Narrow" panose="020B0606020202030204" pitchFamily="34" charset="0"/>
              </a:rPr>
              <a:t>Fire </a:t>
            </a:r>
            <a:r>
              <a:rPr lang="en-US" b="1" dirty="0">
                <a:latin typeface="Arial Narrow" panose="020B0606020202030204" pitchFamily="34" charset="0"/>
              </a:rPr>
              <a:t>purifies</a:t>
            </a:r>
            <a:r>
              <a:rPr lang="en-US" dirty="0">
                <a:latin typeface="Arial Narrow" panose="020B0606020202030204" pitchFamily="34" charset="0"/>
              </a:rPr>
              <a:t> those who heed it </a:t>
            </a:r>
            <a:r>
              <a:rPr lang="en-US" b="1" dirty="0">
                <a:latin typeface="Arial Narrow" panose="020B0606020202030204" pitchFamily="34" charset="0"/>
              </a:rPr>
              <a:t>(1 Peter 1:22)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Others will judge themselves </a:t>
            </a:r>
            <a:r>
              <a:rPr lang="en-US" b="1" dirty="0">
                <a:latin typeface="Arial Narrow" panose="020B0606020202030204" pitchFamily="34" charset="0"/>
              </a:rPr>
              <a:t>unworthy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(Acts 13:46)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All who reject will suffer God’s eternal vengeance.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b="1" dirty="0">
                <a:latin typeface="Arial Narrow" panose="020B0606020202030204" pitchFamily="34" charset="0"/>
              </a:rPr>
              <a:t>(2 Thessalonians 1:7-9)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108" y="440671"/>
            <a:ext cx="8851769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Ability of the Two Witnesses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F18DB0-968F-4FEA-B775-029DF7398BB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403570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8" y="1307967"/>
            <a:ext cx="8851768" cy="5447645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Picture # 4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“my two witnesses”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The church’s work </a:t>
            </a:r>
            <a:r>
              <a:rPr lang="en-US" b="1" dirty="0">
                <a:latin typeface="Arial Narrow" panose="020B0606020202030204" pitchFamily="34" charset="0"/>
              </a:rPr>
              <a:t>cannot be stopped </a:t>
            </a:r>
            <a:r>
              <a:rPr lang="en-US" dirty="0">
                <a:latin typeface="Arial Narrow" panose="020B0606020202030204" pitchFamily="34" charset="0"/>
              </a:rPr>
              <a:t>until the mission is complete.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God’s power to </a:t>
            </a:r>
            <a:r>
              <a:rPr lang="en-US" b="1" dirty="0">
                <a:latin typeface="Arial Narrow" panose="020B0606020202030204" pitchFamily="34" charset="0"/>
              </a:rPr>
              <a:t>protect</a:t>
            </a:r>
            <a:r>
              <a:rPr lang="en-US" dirty="0">
                <a:latin typeface="Arial Narrow" panose="020B0606020202030204" pitchFamily="34" charset="0"/>
              </a:rPr>
              <a:t> the witnesses assures their success.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 Narrow" panose="020B0606020202030204" pitchFamily="34" charset="0"/>
              </a:rPr>
              <a:t>Isaiah 55:8-11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 Narrow" panose="020B0606020202030204" pitchFamily="34" charset="0"/>
              </a:rPr>
              <a:t>Allusions</a:t>
            </a:r>
            <a:r>
              <a:rPr lang="en-US" dirty="0">
                <a:latin typeface="Arial Narrow" panose="020B0606020202030204" pitchFamily="34" charset="0"/>
              </a:rPr>
              <a:t> are drawn from faithful ancients of old: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Moses</a:t>
            </a:r>
            <a:r>
              <a:rPr lang="en-US" b="1" dirty="0">
                <a:latin typeface="Arial Narrow" panose="020B0606020202030204" pitchFamily="34" charset="0"/>
              </a:rPr>
              <a:t> (Exodus 7:20)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Elijah </a:t>
            </a:r>
            <a:r>
              <a:rPr lang="en-US" b="1" dirty="0">
                <a:latin typeface="Arial Narrow" panose="020B0606020202030204" pitchFamily="34" charset="0"/>
              </a:rPr>
              <a:t>(1 Kings 17:1-18:45)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Daniel’s three friends </a:t>
            </a:r>
            <a:r>
              <a:rPr lang="en-US" b="1" dirty="0">
                <a:latin typeface="Arial Narrow" panose="020B0606020202030204" pitchFamily="34" charset="0"/>
              </a:rPr>
              <a:t>(Daniel 3:22)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273F66-E02F-4D5B-A6A3-B7F255B29C2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887264-C642-4A39-8E91-02B8490F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8" y="440671"/>
            <a:ext cx="8851769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Ability of the Two Witnesses</a:t>
            </a:r>
          </a:p>
        </p:txBody>
      </p:sp>
    </p:spTree>
    <p:extLst>
      <p:ext uri="{BB962C8B-B14F-4D97-AF65-F5344CB8AC3E}">
        <p14:creationId xmlns:p14="http://schemas.microsoft.com/office/powerpoint/2010/main" val="32005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1923185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And when they shall have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finished their testimony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the beast that cometh up out of the abyss shall make war with them, and overcome them, and kill them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6471"/>
            <a:ext cx="8229600" cy="769441"/>
          </a:xfr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11:7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8BD64-7710-414F-8F38-41119178FD3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11</a:t>
            </a:r>
          </a:p>
        </p:txBody>
      </p:sp>
    </p:spTree>
    <p:extLst>
      <p:ext uri="{BB962C8B-B14F-4D97-AF65-F5344CB8AC3E}">
        <p14:creationId xmlns:p14="http://schemas.microsoft.com/office/powerpoint/2010/main" val="14329180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13834</TotalTime>
  <Words>1624</Words>
  <Application>Microsoft Office PowerPoint</Application>
  <PresentationFormat>On-screen Show (4:3)</PresentationFormat>
  <Paragraphs>154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Corbel</vt:lpstr>
      <vt:lpstr>Times New Roman</vt:lpstr>
      <vt:lpstr>1_Office Theme</vt:lpstr>
      <vt:lpstr>Depth</vt:lpstr>
      <vt:lpstr>A Study Of  The Book Of Revelation</vt:lpstr>
      <vt:lpstr>The Two Witnesses</vt:lpstr>
      <vt:lpstr>The Two Witnesses</vt:lpstr>
      <vt:lpstr>The Two Witnesses</vt:lpstr>
      <vt:lpstr>Revelation 11:5</vt:lpstr>
      <vt:lpstr>Revelation 11:6</vt:lpstr>
      <vt:lpstr>The Ability of the Two Witnesses</vt:lpstr>
      <vt:lpstr>The Ability of the Two Witnesses</vt:lpstr>
      <vt:lpstr>Revelation 11:7</vt:lpstr>
      <vt:lpstr>Revelation 11:8</vt:lpstr>
      <vt:lpstr>The Work of the Two Witnesses</vt:lpstr>
      <vt:lpstr>The Work of the Two Witnesses</vt:lpstr>
      <vt:lpstr>The Apparent Defeat of the Two Witnesses</vt:lpstr>
      <vt:lpstr>The Apparent Defeat of the Two Witnesses</vt:lpstr>
      <vt:lpstr>Revelation 11:9</vt:lpstr>
      <vt:lpstr>Revelation 11:10</vt:lpstr>
      <vt:lpstr>Apparent Victory and Celebration</vt:lpstr>
      <vt:lpstr>Revelation 11:11</vt:lpstr>
      <vt:lpstr>Revelation 11:12</vt:lpstr>
      <vt:lpstr>Revelation 11:13</vt:lpstr>
      <vt:lpstr>Vindication – Resurrection  of the Gospel!</vt:lpstr>
      <vt:lpstr>Vindication – Resurrection  of the Gospel!</vt:lpstr>
      <vt:lpstr>Vindication – Resurrection  of the Gospel!</vt:lpstr>
      <vt:lpstr>Revelation 11:14</vt:lpstr>
      <vt:lpstr>Interlude – Second Woe Past;  Third Coming Quickly</vt:lpstr>
      <vt:lpstr>Revelation 11:15</vt:lpstr>
      <vt:lpstr>Seventh Trumpet – Third Woe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58</cp:revision>
  <cp:lastPrinted>2020-12-21T04:45:40Z</cp:lastPrinted>
  <dcterms:created xsi:type="dcterms:W3CDTF">2020-11-28T21:57:31Z</dcterms:created>
  <dcterms:modified xsi:type="dcterms:W3CDTF">2020-12-22T04:08:25Z</dcterms:modified>
</cp:coreProperties>
</file>